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3f0e973a0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3f0e973a0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3a04ed26a3_0_8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3a04ed26a3_0_8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3f08b127ec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3f08b127ec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3a12f2bd6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3a12f2bd6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3a12f2bd6c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3a12f2bd6c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3a12f2bd6c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3a12f2bd6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3a12f2bd6c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3a12f2bd6c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3a12f2bd6c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3a12f2bd6c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3f08b127e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3f08b127e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showMasterSp="0">
  <p:cSld name="Blank">
    <p:spTree>
      <p:nvGrpSpPr>
        <p:cNvPr id="50" name="Shape 50"/>
        <p:cNvGrpSpPr/>
        <p:nvPr/>
      </p:nvGrpSpPr>
      <p:grpSpPr>
        <a:xfrm>
          <a:off x="0" y="0"/>
          <a:ext cx="0" cy="0"/>
          <a:chOff x="0" y="0"/>
          <a:chExt cx="0" cy="0"/>
        </a:xfrm>
      </p:grpSpPr>
      <p:grpSp>
        <p:nvGrpSpPr>
          <p:cNvPr id="51" name="Google Shape;51;p13"/>
          <p:cNvGrpSpPr/>
          <p:nvPr/>
        </p:nvGrpSpPr>
        <p:grpSpPr>
          <a:xfrm>
            <a:off x="168730" y="169794"/>
            <a:ext cx="8829628" cy="4812799"/>
            <a:chOff x="224973" y="226392"/>
            <a:chExt cx="11772837" cy="6417066"/>
          </a:xfrm>
        </p:grpSpPr>
        <p:sp>
          <p:nvSpPr>
            <p:cNvPr id="52" name="Google Shape;52;p13"/>
            <p:cNvSpPr/>
            <p:nvPr/>
          </p:nvSpPr>
          <p:spPr>
            <a:xfrm rot="-5400000">
              <a:off x="224973" y="6111858"/>
              <a:ext cx="531600" cy="531600"/>
            </a:xfrm>
            <a:prstGeom prst="halfFrame">
              <a:avLst>
                <a:gd fmla="val 24197" name="adj1"/>
                <a:gd fmla="val 23531" name="adj2"/>
              </a:avLst>
            </a:prstGeom>
            <a:solidFill>
              <a:srgbClr val="A5A5A5">
                <a:alpha val="2039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53" name="Google Shape;53;p13"/>
            <p:cNvSpPr/>
            <p:nvPr/>
          </p:nvSpPr>
          <p:spPr>
            <a:xfrm>
              <a:off x="224973" y="226392"/>
              <a:ext cx="531600" cy="531600"/>
            </a:xfrm>
            <a:prstGeom prst="halfFrame">
              <a:avLst>
                <a:gd fmla="val 24197" name="adj1"/>
                <a:gd fmla="val 23531" name="adj2"/>
              </a:avLst>
            </a:prstGeom>
            <a:solidFill>
              <a:srgbClr val="A5A5A5">
                <a:alpha val="745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54" name="Google Shape;54;p13"/>
            <p:cNvSpPr/>
            <p:nvPr/>
          </p:nvSpPr>
          <p:spPr>
            <a:xfrm rot="5400000">
              <a:off x="11466210" y="226392"/>
              <a:ext cx="531600" cy="531600"/>
            </a:xfrm>
            <a:prstGeom prst="halfFrame">
              <a:avLst>
                <a:gd fmla="val 24197" name="adj1"/>
                <a:gd fmla="val 23531" name="adj2"/>
              </a:avLst>
            </a:prstGeom>
            <a:solidFill>
              <a:srgbClr val="A5A5A5">
                <a:alpha val="745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55" name="Google Shape;55;p13"/>
            <p:cNvSpPr/>
            <p:nvPr/>
          </p:nvSpPr>
          <p:spPr>
            <a:xfrm rot="10800000">
              <a:off x="11466210" y="6111858"/>
              <a:ext cx="531600" cy="531600"/>
            </a:xfrm>
            <a:prstGeom prst="halfFrame">
              <a:avLst>
                <a:gd fmla="val 24197" name="adj1"/>
                <a:gd fmla="val 23531" name="adj2"/>
              </a:avLst>
            </a:prstGeom>
            <a:solidFill>
              <a:srgbClr val="A5A5A5">
                <a:alpha val="2039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56" name="Shape 56"/>
        <p:cNvGrpSpPr/>
        <p:nvPr/>
      </p:nvGrpSpPr>
      <p:grpSpPr>
        <a:xfrm>
          <a:off x="0" y="0"/>
          <a:ext cx="0" cy="0"/>
          <a:chOff x="0" y="0"/>
          <a:chExt cx="0" cy="0"/>
        </a:xfrm>
      </p:grpSpPr>
      <p:sp>
        <p:nvSpPr>
          <p:cNvPr id="57" name="Google Shape;57;p14"/>
          <p:cNvSpPr txBox="1"/>
          <p:nvPr>
            <p:ph type="title"/>
          </p:nvPr>
        </p:nvSpPr>
        <p:spPr>
          <a:xfrm>
            <a:off x="661689" y="273843"/>
            <a:ext cx="7831500" cy="823200"/>
          </a:xfrm>
          <a:prstGeom prst="rect">
            <a:avLst/>
          </a:prstGeom>
          <a:noFill/>
          <a:ln>
            <a:noFill/>
          </a:ln>
        </p:spPr>
        <p:txBody>
          <a:bodyPr anchorCtr="0" anchor="b" bIns="34275" lIns="68575" spcFirstLastPara="1" rIns="68575" wrap="square" tIns="34275">
            <a:noAutofit/>
          </a:bodyPr>
          <a:lstStyle>
            <a:lvl1pPr lvl="0" rtl="0" algn="l">
              <a:lnSpc>
                <a:spcPct val="90000"/>
              </a:lnSpc>
              <a:spcBef>
                <a:spcPts val="0"/>
              </a:spcBef>
              <a:spcAft>
                <a:spcPts val="0"/>
              </a:spcAft>
              <a:buClr>
                <a:srgbClr val="3A913F"/>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 Slide Image" showMasterSp="0">
  <p:cSld name="Full Slide Image">
    <p:spTree>
      <p:nvGrpSpPr>
        <p:cNvPr id="58" name="Shape 58"/>
        <p:cNvGrpSpPr/>
        <p:nvPr/>
      </p:nvGrpSpPr>
      <p:grpSpPr>
        <a:xfrm>
          <a:off x="0" y="0"/>
          <a:ext cx="0" cy="0"/>
          <a:chOff x="0" y="0"/>
          <a:chExt cx="0" cy="0"/>
        </a:xfrm>
      </p:grpSpPr>
      <p:sp>
        <p:nvSpPr>
          <p:cNvPr id="59" name="Google Shape;59;p15"/>
          <p:cNvSpPr/>
          <p:nvPr>
            <p:ph idx="2" type="pic"/>
          </p:nvPr>
        </p:nvSpPr>
        <p:spPr>
          <a:xfrm>
            <a:off x="0" y="0"/>
            <a:ext cx="9144000" cy="5143500"/>
          </a:xfrm>
          <a:prstGeom prst="rect">
            <a:avLst/>
          </a:prstGeom>
          <a:noFill/>
          <a:ln>
            <a:noFill/>
          </a:ln>
        </p:spPr>
      </p:sp>
      <p:grpSp>
        <p:nvGrpSpPr>
          <p:cNvPr id="60" name="Google Shape;60;p15"/>
          <p:cNvGrpSpPr/>
          <p:nvPr/>
        </p:nvGrpSpPr>
        <p:grpSpPr>
          <a:xfrm>
            <a:off x="168730" y="169794"/>
            <a:ext cx="8829628" cy="4812799"/>
            <a:chOff x="224973" y="226392"/>
            <a:chExt cx="11772837" cy="6417066"/>
          </a:xfrm>
        </p:grpSpPr>
        <p:sp>
          <p:nvSpPr>
            <p:cNvPr id="61" name="Google Shape;61;p15"/>
            <p:cNvSpPr/>
            <p:nvPr/>
          </p:nvSpPr>
          <p:spPr>
            <a:xfrm rot="-5400000">
              <a:off x="224973" y="6111858"/>
              <a:ext cx="531600" cy="531600"/>
            </a:xfrm>
            <a:prstGeom prst="halfFrame">
              <a:avLst>
                <a:gd fmla="val 24197" name="adj1"/>
                <a:gd fmla="val 23531" name="adj2"/>
              </a:avLst>
            </a:prstGeom>
            <a:solidFill>
              <a:srgbClr val="A5A5A5">
                <a:alpha val="2039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62" name="Google Shape;62;p15"/>
            <p:cNvSpPr/>
            <p:nvPr/>
          </p:nvSpPr>
          <p:spPr>
            <a:xfrm>
              <a:off x="224973" y="226392"/>
              <a:ext cx="531600" cy="531600"/>
            </a:xfrm>
            <a:prstGeom prst="halfFrame">
              <a:avLst>
                <a:gd fmla="val 24197" name="adj1"/>
                <a:gd fmla="val 23531" name="adj2"/>
              </a:avLst>
            </a:prstGeom>
            <a:solidFill>
              <a:srgbClr val="A5A5A5">
                <a:alpha val="745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63" name="Google Shape;63;p15"/>
            <p:cNvSpPr/>
            <p:nvPr/>
          </p:nvSpPr>
          <p:spPr>
            <a:xfrm rot="5400000">
              <a:off x="11466210" y="226392"/>
              <a:ext cx="531600" cy="531600"/>
            </a:xfrm>
            <a:prstGeom prst="halfFrame">
              <a:avLst>
                <a:gd fmla="val 24197" name="adj1"/>
                <a:gd fmla="val 23531" name="adj2"/>
              </a:avLst>
            </a:prstGeom>
            <a:solidFill>
              <a:srgbClr val="A5A5A5">
                <a:alpha val="745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64" name="Google Shape;64;p15"/>
            <p:cNvSpPr/>
            <p:nvPr/>
          </p:nvSpPr>
          <p:spPr>
            <a:xfrm rot="10800000">
              <a:off x="11466210" y="6111858"/>
              <a:ext cx="531600" cy="531600"/>
            </a:xfrm>
            <a:prstGeom prst="halfFrame">
              <a:avLst>
                <a:gd fmla="val 24197" name="adj1"/>
                <a:gd fmla="val 23531" name="adj2"/>
              </a:avLst>
            </a:prstGeom>
            <a:solidFill>
              <a:srgbClr val="A5A5A5">
                <a:alpha val="2039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9"/>
                                        </p:tgtEl>
                                        <p:attrNameLst>
                                          <p:attrName>style.visibility</p:attrName>
                                        </p:attrNameLst>
                                      </p:cBhvr>
                                      <p:to>
                                        <p:strVal val="visible"/>
                                      </p:to>
                                    </p:set>
                                    <p:animEffect filter="fade" transition="in">
                                      <p:cBhvr>
                                        <p:cTn dur="500"/>
                                        <p:tgtEl>
                                          <p:spTgt spid="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7.png"/><Relationship Id="rId5" Type="http://schemas.openxmlformats.org/officeDocument/2006/relationships/image" Target="../media/image9.png"/><Relationship Id="rId6" Type="http://schemas.openxmlformats.org/officeDocument/2006/relationships/image" Target="../media/image6.png"/><Relationship Id="rId7"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11.png"/><Relationship Id="rId5" Type="http://schemas.openxmlformats.org/officeDocument/2006/relationships/image" Target="../media/image10.png"/><Relationship Id="rId6"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11.png"/><Relationship Id="rId5" Type="http://schemas.openxmlformats.org/officeDocument/2006/relationships/image" Target="../media/image14.png"/><Relationship Id="rId6" Type="http://schemas.openxmlformats.org/officeDocument/2006/relationships/image" Target="../media/image13.png"/><Relationship Id="rId7"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8" name="Shape 68"/>
        <p:cNvGrpSpPr/>
        <p:nvPr/>
      </p:nvGrpSpPr>
      <p:grpSpPr>
        <a:xfrm>
          <a:off x="0" y="0"/>
          <a:ext cx="0" cy="0"/>
          <a:chOff x="0" y="0"/>
          <a:chExt cx="0" cy="0"/>
        </a:xfrm>
      </p:grpSpPr>
      <p:pic>
        <p:nvPicPr>
          <p:cNvPr id="69" name="Google Shape;69;p16"/>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70" name="Google Shape;70;p16"/>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71" name="Google Shape;71;p16"/>
          <p:cNvSpPr txBox="1"/>
          <p:nvPr>
            <p:ph type="ctrTitle"/>
          </p:nvPr>
        </p:nvSpPr>
        <p:spPr>
          <a:xfrm>
            <a:off x="387900" y="1473575"/>
            <a:ext cx="8298600" cy="1323600"/>
          </a:xfrm>
          <a:prstGeom prst="rect">
            <a:avLst/>
          </a:prstGeom>
          <a:solidFill>
            <a:schemeClr val="lt1"/>
          </a:solidFill>
        </p:spPr>
        <p:txBody>
          <a:bodyPr anchorCtr="0" anchor="b" bIns="91425" lIns="91425" spcFirstLastPara="1" rIns="91425" wrap="square" tIns="91425">
            <a:noAutofit/>
          </a:bodyPr>
          <a:lstStyle/>
          <a:p>
            <a:pPr indent="0" lvl="0" marL="0" rtl="0" algn="l">
              <a:spcBef>
                <a:spcPts val="0"/>
              </a:spcBef>
              <a:spcAft>
                <a:spcPts val="0"/>
              </a:spcAft>
              <a:buSzPts val="990"/>
              <a:buNone/>
            </a:pPr>
            <a:r>
              <a:rPr b="1" lang="en" sz="3800">
                <a:solidFill>
                  <a:schemeClr val="dk2"/>
                </a:solidFill>
                <a:latin typeface="Montserrat"/>
                <a:ea typeface="Montserrat"/>
                <a:cs typeface="Montserrat"/>
                <a:sym typeface="Montserrat"/>
              </a:rPr>
              <a:t>Management </a:t>
            </a:r>
            <a:r>
              <a:rPr b="1" lang="en" sz="3800">
                <a:solidFill>
                  <a:schemeClr val="dk2"/>
                </a:solidFill>
                <a:latin typeface="Montserrat"/>
                <a:ea typeface="Montserrat"/>
                <a:cs typeface="Montserrat"/>
                <a:sym typeface="Montserrat"/>
              </a:rPr>
              <a:t>Company Name</a:t>
            </a:r>
            <a:endParaRPr b="1" sz="3800">
              <a:solidFill>
                <a:schemeClr val="dk2"/>
              </a:solidFill>
              <a:latin typeface="Montserrat"/>
              <a:ea typeface="Montserrat"/>
              <a:cs typeface="Montserrat"/>
              <a:sym typeface="Montserrat"/>
            </a:endParaRPr>
          </a:p>
          <a:p>
            <a:pPr indent="0" lvl="0" marL="0" rtl="0" algn="l">
              <a:spcBef>
                <a:spcPts val="0"/>
              </a:spcBef>
              <a:spcAft>
                <a:spcPts val="0"/>
              </a:spcAft>
              <a:buSzPts val="990"/>
              <a:buNone/>
            </a:pPr>
            <a:r>
              <a:rPr lang="en" sz="2800">
                <a:solidFill>
                  <a:schemeClr val="dk2"/>
                </a:solidFill>
                <a:latin typeface="Montserrat SemiBold"/>
                <a:ea typeface="Montserrat SemiBold"/>
                <a:cs typeface="Montserrat SemiBold"/>
                <a:sym typeface="Montserrat SemiBold"/>
              </a:rPr>
              <a:t>Employee </a:t>
            </a:r>
            <a:r>
              <a:rPr lang="en" sz="2800">
                <a:solidFill>
                  <a:schemeClr val="dk2"/>
                </a:solidFill>
                <a:latin typeface="Montserrat SemiBold"/>
                <a:ea typeface="Montserrat SemiBold"/>
                <a:cs typeface="Montserrat SemiBold"/>
                <a:sym typeface="Montserrat SemiBold"/>
              </a:rPr>
              <a:t>Presentation</a:t>
            </a:r>
            <a:endParaRPr sz="2800">
              <a:solidFill>
                <a:schemeClr val="dk2"/>
              </a:solidFill>
              <a:latin typeface="Montserrat SemiBold"/>
              <a:ea typeface="Montserrat SemiBold"/>
              <a:cs typeface="Montserrat SemiBold"/>
              <a:sym typeface="Montserrat SemiBold"/>
            </a:endParaRPr>
          </a:p>
        </p:txBody>
      </p:sp>
      <p:sp>
        <p:nvSpPr>
          <p:cNvPr id="72" name="Google Shape;72;p16"/>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1" name="Shape 181"/>
        <p:cNvGrpSpPr/>
        <p:nvPr/>
      </p:nvGrpSpPr>
      <p:grpSpPr>
        <a:xfrm>
          <a:off x="0" y="0"/>
          <a:ext cx="0" cy="0"/>
          <a:chOff x="0" y="0"/>
          <a:chExt cx="0" cy="0"/>
        </a:xfrm>
      </p:grpSpPr>
      <p:pic>
        <p:nvPicPr>
          <p:cNvPr id="182" name="Google Shape;182;p25"/>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83" name="Google Shape;183;p25"/>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84" name="Google Shape;184;p25"/>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MOVING FORWARD, TOGETHER…</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chemeClr val="dk2"/>
              </a:solidFill>
              <a:latin typeface="Montserrat Medium"/>
              <a:ea typeface="Montserrat Medium"/>
              <a:cs typeface="Montserrat Medium"/>
              <a:sym typeface="Montserrat Medium"/>
            </a:endParaRPr>
          </a:p>
        </p:txBody>
      </p:sp>
      <p:sp>
        <p:nvSpPr>
          <p:cNvPr id="185" name="Google Shape;185;p25"/>
          <p:cNvSpPr txBox="1"/>
          <p:nvPr/>
        </p:nvSpPr>
        <p:spPr>
          <a:xfrm>
            <a:off x="526175" y="1349250"/>
            <a:ext cx="7131300" cy="1901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2"/>
                </a:solidFill>
                <a:latin typeface="Montserrat"/>
                <a:ea typeface="Montserrat"/>
                <a:cs typeface="Montserrat"/>
                <a:sym typeface="Montserrat"/>
              </a:rPr>
              <a:t>We are thrilled to be able to provide this technology to enhance </a:t>
            </a:r>
            <a:r>
              <a:rPr lang="en" sz="1600">
                <a:solidFill>
                  <a:schemeClr val="dk2"/>
                </a:solidFill>
                <a:latin typeface="Montserrat"/>
                <a:ea typeface="Montserrat"/>
                <a:cs typeface="Montserrat"/>
                <a:sym typeface="Montserrat"/>
              </a:rPr>
              <a:t>your work experience</a:t>
            </a:r>
            <a:r>
              <a:rPr lang="en" sz="1600">
                <a:solidFill>
                  <a:schemeClr val="dk2"/>
                </a:solidFill>
                <a:latin typeface="Montserrat"/>
                <a:ea typeface="Montserrat"/>
                <a:cs typeface="Montserrat"/>
                <a:sym typeface="Montserrat"/>
              </a:rPr>
              <a:t>. </a:t>
            </a:r>
            <a:endParaRPr sz="1600">
              <a:solidFill>
                <a:schemeClr val="dk2"/>
              </a:solidFill>
              <a:latin typeface="Montserrat"/>
              <a:ea typeface="Montserrat"/>
              <a:cs typeface="Montserrat"/>
              <a:sym typeface="Montserrat"/>
            </a:endParaRPr>
          </a:p>
          <a:p>
            <a:pPr indent="0" lvl="0" marL="0" rtl="0" algn="l">
              <a:lnSpc>
                <a:spcPct val="100000"/>
              </a:lnSpc>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lnSpc>
                <a:spcPct val="100000"/>
              </a:lnSpc>
              <a:spcBef>
                <a:spcPts val="0"/>
              </a:spcBef>
              <a:spcAft>
                <a:spcPts val="0"/>
              </a:spcAft>
              <a:buNone/>
            </a:pPr>
            <a:r>
              <a:rPr lang="en" sz="1600">
                <a:solidFill>
                  <a:schemeClr val="dk2"/>
                </a:solidFill>
                <a:latin typeface="Montserrat"/>
                <a:ea typeface="Montserrat"/>
                <a:cs typeface="Montserrat"/>
                <a:sym typeface="Montserrat"/>
              </a:rPr>
              <a:t>Be on the lookout for transition communications including software training that will have you </a:t>
            </a:r>
            <a:r>
              <a:rPr lang="en" sz="1600">
                <a:solidFill>
                  <a:schemeClr val="dk2"/>
                </a:solidFill>
                <a:latin typeface="Montserrat ExtraBold"/>
                <a:ea typeface="Montserrat ExtraBold"/>
                <a:cs typeface="Montserrat ExtraBold"/>
                <a:sym typeface="Montserrat ExtraBold"/>
              </a:rPr>
              <a:t>working smarter not harder</a:t>
            </a:r>
            <a:r>
              <a:rPr lang="en" sz="1600">
                <a:solidFill>
                  <a:schemeClr val="dk2"/>
                </a:solidFill>
                <a:latin typeface="Montserrat"/>
                <a:ea typeface="Montserrat"/>
                <a:cs typeface="Montserrat"/>
                <a:sym typeface="Montserrat"/>
              </a:rPr>
              <a:t> in no time!</a:t>
            </a:r>
            <a:endParaRPr sz="1600">
              <a:solidFill>
                <a:schemeClr val="dk2"/>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t/>
            </a:r>
            <a:endParaRPr sz="1600">
              <a:solidFill>
                <a:schemeClr val="dk2"/>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rPr lang="en" sz="1600">
                <a:solidFill>
                  <a:schemeClr val="dk2"/>
                </a:solidFill>
                <a:latin typeface="Montserrat"/>
                <a:ea typeface="Montserrat"/>
                <a:cs typeface="Montserrat"/>
                <a:sym typeface="Montserrat"/>
              </a:rPr>
              <a:t>Please contact TBD with any questions.</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p:txBody>
      </p:sp>
      <p:sp>
        <p:nvSpPr>
          <p:cNvPr id="186" name="Google Shape;186;p25"/>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6" name="Shape 76"/>
        <p:cNvGrpSpPr/>
        <p:nvPr/>
      </p:nvGrpSpPr>
      <p:grpSpPr>
        <a:xfrm>
          <a:off x="0" y="0"/>
          <a:ext cx="0" cy="0"/>
          <a:chOff x="0" y="0"/>
          <a:chExt cx="0" cy="0"/>
        </a:xfrm>
      </p:grpSpPr>
      <p:pic>
        <p:nvPicPr>
          <p:cNvPr id="77" name="Google Shape;77;p17"/>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78" name="Google Shape;78;p17"/>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79" name="Google Shape;79;p17"/>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GOOD NEWS!</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chemeClr val="dk2"/>
              </a:solidFill>
              <a:latin typeface="Montserrat Medium"/>
              <a:ea typeface="Montserrat Medium"/>
              <a:cs typeface="Montserrat Medium"/>
              <a:sym typeface="Montserrat Medium"/>
            </a:endParaRPr>
          </a:p>
        </p:txBody>
      </p:sp>
      <p:sp>
        <p:nvSpPr>
          <p:cNvPr id="80" name="Google Shape;80;p17"/>
          <p:cNvSpPr txBox="1"/>
          <p:nvPr/>
        </p:nvSpPr>
        <p:spPr>
          <a:xfrm>
            <a:off x="526175" y="1349250"/>
            <a:ext cx="7131300" cy="190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a:ea typeface="Montserrat"/>
                <a:cs typeface="Montserrat"/>
                <a:sym typeface="Montserrat"/>
              </a:rPr>
              <a:t>We’ve upgraded to the</a:t>
            </a:r>
            <a:r>
              <a:rPr lang="en" sz="1600">
                <a:solidFill>
                  <a:schemeClr val="dk2"/>
                </a:solidFill>
                <a:latin typeface="Montserrat ExtraBold"/>
                <a:ea typeface="Montserrat ExtraBold"/>
                <a:cs typeface="Montserrat ExtraBold"/>
                <a:sym typeface="Montserrat ExtraBold"/>
              </a:rPr>
              <a:t> industry’s leading software solution</a:t>
            </a:r>
            <a:r>
              <a:rPr lang="en" sz="1600">
                <a:solidFill>
                  <a:schemeClr val="dk2"/>
                </a:solidFill>
                <a:latin typeface="Montserrat"/>
                <a:ea typeface="Montserrat"/>
                <a:cs typeface="Montserrat"/>
                <a:sym typeface="Montserrat"/>
              </a:rPr>
              <a:t> to empower efficiency in the day-to-day jobs of our association management professionals.</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lnSpc>
                <a:spcPct val="115000"/>
              </a:lnSpc>
              <a:spcBef>
                <a:spcPts val="0"/>
              </a:spcBef>
              <a:spcAft>
                <a:spcPts val="0"/>
              </a:spcAft>
              <a:buNone/>
            </a:pPr>
            <a:r>
              <a:rPr lang="en" sz="1600">
                <a:solidFill>
                  <a:schemeClr val="dk2"/>
                </a:solidFill>
                <a:latin typeface="Montserrat"/>
                <a:ea typeface="Montserrat"/>
                <a:cs typeface="Montserrat"/>
                <a:sym typeface="Montserrat"/>
              </a:rPr>
              <a:t>Now, using our custom mobile app or </a:t>
            </a:r>
            <a:r>
              <a:rPr lang="en" sz="1600">
                <a:solidFill>
                  <a:schemeClr val="dk2"/>
                </a:solidFill>
                <a:latin typeface="Montserrat"/>
                <a:ea typeface="Montserrat"/>
                <a:cs typeface="Montserrat"/>
                <a:sym typeface="Montserrat"/>
              </a:rPr>
              <a:t>d</a:t>
            </a:r>
            <a:r>
              <a:rPr lang="en" sz="1600">
                <a:solidFill>
                  <a:schemeClr val="dk2"/>
                </a:solidFill>
                <a:latin typeface="Montserrat"/>
                <a:ea typeface="Montserrat"/>
                <a:cs typeface="Montserrat"/>
                <a:sym typeface="Montserrat"/>
              </a:rPr>
              <a:t>esktop portal, you will be able to easily stay connected and perform routine job functions with </a:t>
            </a:r>
            <a:r>
              <a:rPr lang="en" sz="1600">
                <a:solidFill>
                  <a:schemeClr val="dk2"/>
                </a:solidFill>
                <a:latin typeface="Montserrat ExtraBold"/>
                <a:ea typeface="Montserrat ExtraBold"/>
                <a:cs typeface="Montserrat ExtraBold"/>
                <a:sym typeface="Montserrat ExtraBold"/>
              </a:rPr>
              <a:t>greater efficiency</a:t>
            </a:r>
            <a:r>
              <a:rPr lang="en" sz="1600">
                <a:solidFill>
                  <a:schemeClr val="dk2"/>
                </a:solidFill>
                <a:latin typeface="Montserrat"/>
                <a:ea typeface="Montserrat"/>
                <a:cs typeface="Montserrat"/>
                <a:sym typeface="Montserrat"/>
              </a:rPr>
              <a:t> and </a:t>
            </a:r>
            <a:r>
              <a:rPr lang="en" sz="1600">
                <a:solidFill>
                  <a:schemeClr val="dk2"/>
                </a:solidFill>
                <a:latin typeface="Montserrat ExtraBold"/>
                <a:ea typeface="Montserrat ExtraBold"/>
                <a:cs typeface="Montserrat ExtraBold"/>
                <a:sym typeface="Montserrat ExtraBold"/>
              </a:rPr>
              <a:t>ease</a:t>
            </a:r>
            <a:r>
              <a:rPr lang="en" sz="1600">
                <a:solidFill>
                  <a:schemeClr val="dk2"/>
                </a:solidFill>
                <a:latin typeface="Montserrat"/>
                <a:ea typeface="Montserrat"/>
                <a:cs typeface="Montserrat"/>
                <a:sym typeface="Montserrat"/>
              </a:rPr>
              <a:t>, at any time, from anywhere, securely.</a:t>
            </a:r>
            <a:endParaRPr sz="1600">
              <a:solidFill>
                <a:schemeClr val="dk2"/>
              </a:solidFill>
              <a:latin typeface="Montserrat"/>
              <a:ea typeface="Montserrat"/>
              <a:cs typeface="Montserrat"/>
              <a:sym typeface="Montserrat"/>
            </a:endParaRPr>
          </a:p>
        </p:txBody>
      </p:sp>
      <p:sp>
        <p:nvSpPr>
          <p:cNvPr id="81" name="Google Shape;81;p17"/>
          <p:cNvSpPr txBox="1"/>
          <p:nvPr/>
        </p:nvSpPr>
        <p:spPr>
          <a:xfrm>
            <a:off x="526175" y="4457250"/>
            <a:ext cx="2907900" cy="23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Thin"/>
                <a:ea typeface="Montserrat Thin"/>
                <a:cs typeface="Montserrat Thin"/>
                <a:sym typeface="Montserrat Thin"/>
              </a:rPr>
              <a:t>*</a:t>
            </a:r>
            <a:r>
              <a:rPr lang="en" sz="1200">
                <a:solidFill>
                  <a:schemeClr val="dk2"/>
                </a:solidFill>
                <a:highlight>
                  <a:srgbClr val="FFFFFF"/>
                </a:highlight>
                <a:latin typeface="Montserrat Thin"/>
                <a:ea typeface="Montserrat Thin"/>
                <a:cs typeface="Montserrat Thin"/>
                <a:sym typeface="Montserrat Thin"/>
              </a:rPr>
              <a:t>2023 State of the Industry Report</a:t>
            </a:r>
            <a:endParaRPr>
              <a:solidFill>
                <a:schemeClr val="dk2"/>
              </a:solidFill>
              <a:latin typeface="Montserrat Thin"/>
              <a:ea typeface="Montserrat Thin"/>
              <a:cs typeface="Montserrat Thin"/>
              <a:sym typeface="Montserrat Thin"/>
            </a:endParaRPr>
          </a:p>
        </p:txBody>
      </p:sp>
      <p:sp>
        <p:nvSpPr>
          <p:cNvPr id="82" name="Google Shape;82;p17"/>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6" name="Shape 86"/>
        <p:cNvGrpSpPr/>
        <p:nvPr/>
      </p:nvGrpSpPr>
      <p:grpSpPr>
        <a:xfrm>
          <a:off x="0" y="0"/>
          <a:ext cx="0" cy="0"/>
          <a:chOff x="0" y="0"/>
          <a:chExt cx="0" cy="0"/>
        </a:xfrm>
      </p:grpSpPr>
      <p:pic>
        <p:nvPicPr>
          <p:cNvPr id="87" name="Google Shape;87;p18"/>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88" name="Google Shape;88;p18"/>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89" name="Google Shape;89;p18"/>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DID YOU KNOW?</a:t>
            </a:r>
            <a:endParaRPr sz="2250">
              <a:solidFill>
                <a:schemeClr val="dk2"/>
              </a:solidFill>
              <a:latin typeface="Montserrat ExtraBold"/>
              <a:ea typeface="Montserrat ExtraBold"/>
              <a:cs typeface="Montserrat ExtraBold"/>
              <a:sym typeface="Montserrat ExtraBold"/>
            </a:endParaRPr>
          </a:p>
          <a:p>
            <a:pPr indent="0" lvl="0" marL="0" rtl="0" algn="l">
              <a:spcBef>
                <a:spcPts val="0"/>
              </a:spcBef>
              <a:spcAft>
                <a:spcPts val="0"/>
              </a:spcAft>
              <a:buNone/>
            </a:pPr>
            <a:r>
              <a:t/>
            </a:r>
            <a:endParaRPr sz="2300">
              <a:solidFill>
                <a:schemeClr val="dk2"/>
              </a:solidFill>
              <a:latin typeface="Montserrat Medium"/>
              <a:ea typeface="Montserrat Medium"/>
              <a:cs typeface="Montserrat Medium"/>
              <a:sym typeface="Montserrat Medium"/>
            </a:endParaRPr>
          </a:p>
        </p:txBody>
      </p:sp>
      <p:sp>
        <p:nvSpPr>
          <p:cNvPr id="90" name="Google Shape;90;p18"/>
          <p:cNvSpPr txBox="1"/>
          <p:nvPr/>
        </p:nvSpPr>
        <p:spPr>
          <a:xfrm>
            <a:off x="526175" y="1349250"/>
            <a:ext cx="7131300" cy="190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a:ea typeface="Montserrat"/>
                <a:cs typeface="Montserrat"/>
                <a:sym typeface="Montserrat"/>
              </a:rPr>
              <a:t>Overload and burnout are frequent topics of discussion in the community association industry. In fact, a recent survey cited staff burnout as one of the biggest issues facing the industry today.</a:t>
            </a:r>
            <a:r>
              <a:rPr lang="en" sz="1600">
                <a:solidFill>
                  <a:schemeClr val="dk2"/>
                </a:solidFill>
                <a:latin typeface="Montserrat Thin"/>
                <a:ea typeface="Montserrat Thin"/>
                <a:cs typeface="Montserrat Thin"/>
                <a:sym typeface="Montserrat Thin"/>
              </a:rPr>
              <a:t>*</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rPr lang="en" sz="1600">
                <a:solidFill>
                  <a:schemeClr val="dk2"/>
                </a:solidFill>
                <a:latin typeface="Montserrat"/>
                <a:ea typeface="Montserrat"/>
                <a:cs typeface="Montserrat"/>
                <a:sym typeface="Montserrat"/>
              </a:rPr>
              <a:t>That is why we prioritized </a:t>
            </a:r>
            <a:r>
              <a:rPr lang="en" sz="1600">
                <a:solidFill>
                  <a:schemeClr val="dk2"/>
                </a:solidFill>
                <a:latin typeface="Montserrat"/>
                <a:ea typeface="Montserrat"/>
                <a:cs typeface="Montserrat"/>
                <a:sym typeface="Montserrat"/>
              </a:rPr>
              <a:t>securing</a:t>
            </a:r>
            <a:r>
              <a:rPr lang="en" sz="1600">
                <a:solidFill>
                  <a:schemeClr val="dk2"/>
                </a:solidFill>
                <a:latin typeface="Montserrat"/>
                <a:ea typeface="Montserrat"/>
                <a:cs typeface="Montserrat"/>
                <a:sym typeface="Montserrat"/>
              </a:rPr>
              <a:t> the </a:t>
            </a:r>
            <a:r>
              <a:rPr lang="en" sz="1600">
                <a:solidFill>
                  <a:schemeClr val="dk2"/>
                </a:solidFill>
                <a:latin typeface="Montserrat ExtraBold"/>
                <a:ea typeface="Montserrat ExtraBold"/>
                <a:cs typeface="Montserrat ExtraBold"/>
                <a:sym typeface="Montserrat ExtraBold"/>
              </a:rPr>
              <a:t>best technology</a:t>
            </a:r>
            <a:r>
              <a:rPr lang="en" sz="1600">
                <a:solidFill>
                  <a:schemeClr val="dk2"/>
                </a:solidFill>
                <a:latin typeface="Montserrat"/>
                <a:ea typeface="Montserrat"/>
                <a:cs typeface="Montserrat"/>
                <a:sym typeface="Montserrat"/>
              </a:rPr>
              <a:t> that allows you to </a:t>
            </a:r>
            <a:r>
              <a:rPr lang="en" sz="1600">
                <a:solidFill>
                  <a:schemeClr val="dk2"/>
                </a:solidFill>
                <a:latin typeface="Montserrat ExtraBold"/>
                <a:ea typeface="Montserrat ExtraBold"/>
                <a:cs typeface="Montserrat ExtraBold"/>
                <a:sym typeface="Montserrat ExtraBold"/>
              </a:rPr>
              <a:t>work smarter not harder</a:t>
            </a:r>
            <a:r>
              <a:rPr lang="en" sz="1600">
                <a:solidFill>
                  <a:schemeClr val="dk2"/>
                </a:solidFill>
                <a:latin typeface="Montserrat"/>
                <a:ea typeface="Montserrat"/>
                <a:cs typeface="Montserrat"/>
                <a:sym typeface="Montserrat"/>
              </a:rPr>
              <a:t>, so you can focus where it matters most - building community.</a:t>
            </a:r>
            <a:endParaRPr sz="1600">
              <a:solidFill>
                <a:schemeClr val="dk2"/>
              </a:solidFill>
              <a:latin typeface="Montserrat"/>
              <a:ea typeface="Montserrat"/>
              <a:cs typeface="Montserrat"/>
              <a:sym typeface="Montserrat"/>
            </a:endParaRPr>
          </a:p>
        </p:txBody>
      </p:sp>
      <p:sp>
        <p:nvSpPr>
          <p:cNvPr id="91" name="Google Shape;91;p18"/>
          <p:cNvSpPr txBox="1"/>
          <p:nvPr/>
        </p:nvSpPr>
        <p:spPr>
          <a:xfrm>
            <a:off x="526175" y="4457250"/>
            <a:ext cx="2907900" cy="23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Thin"/>
                <a:ea typeface="Montserrat Thin"/>
                <a:cs typeface="Montserrat Thin"/>
                <a:sym typeface="Montserrat Thin"/>
              </a:rPr>
              <a:t>*</a:t>
            </a:r>
            <a:r>
              <a:rPr lang="en" sz="1200">
                <a:solidFill>
                  <a:schemeClr val="dk2"/>
                </a:solidFill>
                <a:highlight>
                  <a:srgbClr val="FFFFFF"/>
                </a:highlight>
                <a:latin typeface="Montserrat Thin"/>
                <a:ea typeface="Montserrat Thin"/>
                <a:cs typeface="Montserrat Thin"/>
                <a:sym typeface="Montserrat Thin"/>
              </a:rPr>
              <a:t>2023 State of the Industry Report</a:t>
            </a:r>
            <a:endParaRPr>
              <a:solidFill>
                <a:schemeClr val="dk2"/>
              </a:solidFill>
              <a:latin typeface="Montserrat Thin"/>
              <a:ea typeface="Montserrat Thin"/>
              <a:cs typeface="Montserrat Thin"/>
              <a:sym typeface="Montserrat Thin"/>
            </a:endParaRPr>
          </a:p>
        </p:txBody>
      </p:sp>
      <p:sp>
        <p:nvSpPr>
          <p:cNvPr id="92" name="Google Shape;92;p18"/>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pic>
        <p:nvPicPr>
          <p:cNvPr id="97" name="Google Shape;97;p19"/>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98" name="Google Shape;98;p19"/>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99" name="Google Shape;99;p19"/>
          <p:cNvSpPr txBox="1"/>
          <p:nvPr>
            <p:ph type="ctrTitle"/>
          </p:nvPr>
        </p:nvSpPr>
        <p:spPr>
          <a:xfrm>
            <a:off x="159300" y="2548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t/>
            </a:r>
            <a:endParaRPr sz="3300">
              <a:solidFill>
                <a:srgbClr val="3A913F"/>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rgbClr val="3A913F"/>
              </a:solidFill>
              <a:latin typeface="Montserrat Medium"/>
              <a:ea typeface="Montserrat Medium"/>
              <a:cs typeface="Montserrat Medium"/>
              <a:sym typeface="Montserrat Medium"/>
            </a:endParaRPr>
          </a:p>
        </p:txBody>
      </p:sp>
      <p:sp>
        <p:nvSpPr>
          <p:cNvPr id="100" name="Google Shape;100;p19"/>
          <p:cNvSpPr txBox="1"/>
          <p:nvPr/>
        </p:nvSpPr>
        <p:spPr>
          <a:xfrm>
            <a:off x="339150" y="1813950"/>
            <a:ext cx="2038200" cy="74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Montserrat ExtraBold"/>
                <a:ea typeface="Montserrat ExtraBold"/>
                <a:cs typeface="Montserrat ExtraBold"/>
                <a:sym typeface="Montserrat ExtraBold"/>
              </a:rPr>
              <a:t>FINANCIAL MANAGEMENT</a:t>
            </a:r>
            <a:endParaRPr sz="1800">
              <a:solidFill>
                <a:schemeClr val="dk2"/>
              </a:solidFill>
              <a:latin typeface="Montserrat ExtraBold"/>
              <a:ea typeface="Montserrat ExtraBold"/>
              <a:cs typeface="Montserrat ExtraBold"/>
              <a:sym typeface="Montserrat ExtraBold"/>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Up-to-date reporting to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improve </a:t>
            </a:r>
            <a:r>
              <a:rPr lang="en">
                <a:solidFill>
                  <a:schemeClr val="dk2"/>
                </a:solidFill>
                <a:latin typeface="Montserrat"/>
                <a:ea typeface="Montserrat"/>
                <a:cs typeface="Montserrat"/>
                <a:sym typeface="Montserrat"/>
              </a:rPr>
              <a:t>financial</a:t>
            </a:r>
            <a:r>
              <a:rPr lang="en">
                <a:solidFill>
                  <a:schemeClr val="dk2"/>
                </a:solidFill>
                <a:latin typeface="Montserrat"/>
                <a:ea typeface="Montserrat"/>
                <a:cs typeface="Montserrat"/>
                <a:sym typeface="Montserrat"/>
              </a:rPr>
              <a:t> transparency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p:txBody>
      </p:sp>
      <p:sp>
        <p:nvSpPr>
          <p:cNvPr id="101" name="Google Shape;101;p19"/>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TOOLS IMPACTING FOUR KEY AREAS</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2300">
                <a:solidFill>
                  <a:schemeClr val="dk2"/>
                </a:solidFill>
                <a:latin typeface="Montserrat Light"/>
                <a:ea typeface="Montserrat Light"/>
                <a:cs typeface="Montserrat Light"/>
                <a:sym typeface="Montserrat Light"/>
              </a:rPr>
              <a:t>TO MAKE YOUR JOB MORE EFFICIENT</a:t>
            </a:r>
            <a:endParaRPr sz="2300">
              <a:solidFill>
                <a:schemeClr val="dk2"/>
              </a:solidFill>
              <a:latin typeface="Montserrat Medium"/>
              <a:ea typeface="Montserrat Medium"/>
              <a:cs typeface="Montserrat Medium"/>
              <a:sym typeface="Montserrat Medium"/>
            </a:endParaRPr>
          </a:p>
        </p:txBody>
      </p:sp>
      <p:sp>
        <p:nvSpPr>
          <p:cNvPr id="102" name="Google Shape;102;p19"/>
          <p:cNvSpPr txBox="1"/>
          <p:nvPr/>
        </p:nvSpPr>
        <p:spPr>
          <a:xfrm>
            <a:off x="2305000" y="1813950"/>
            <a:ext cx="2179800" cy="9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Montserrat ExtraBold"/>
                <a:ea typeface="Montserrat ExtraBold"/>
                <a:cs typeface="Montserrat ExtraBold"/>
                <a:sym typeface="Montserrat ExtraBold"/>
              </a:rPr>
              <a:t>ASSOCIATION</a:t>
            </a:r>
            <a:r>
              <a:rPr lang="en" sz="1800">
                <a:solidFill>
                  <a:schemeClr val="dk2"/>
                </a:solidFill>
                <a:latin typeface="Montserrat ExtraBold"/>
                <a:ea typeface="Montserrat ExtraBold"/>
                <a:cs typeface="Montserrat ExtraBold"/>
                <a:sym typeface="Montserrat ExtraBold"/>
              </a:rPr>
              <a:t> MANAGEMENT</a:t>
            </a:r>
            <a:endParaRPr sz="18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Streamlined workflow automation to boost efficiency</a:t>
            </a:r>
            <a:endParaRPr>
              <a:solidFill>
                <a:schemeClr val="dk2"/>
              </a:solidFill>
              <a:latin typeface="Montserrat"/>
              <a:ea typeface="Montserrat"/>
              <a:cs typeface="Montserrat"/>
              <a:sym typeface="Montserrat"/>
            </a:endParaRPr>
          </a:p>
        </p:txBody>
      </p:sp>
      <p:sp>
        <p:nvSpPr>
          <p:cNvPr id="103" name="Google Shape;103;p19"/>
          <p:cNvSpPr txBox="1"/>
          <p:nvPr/>
        </p:nvSpPr>
        <p:spPr>
          <a:xfrm>
            <a:off x="6705600" y="1813950"/>
            <a:ext cx="2038200" cy="196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Montserrat ExtraBold"/>
                <a:ea typeface="Montserrat ExtraBold"/>
                <a:cs typeface="Montserrat ExtraBold"/>
                <a:sym typeface="Montserrat ExtraBold"/>
              </a:rPr>
              <a:t>HOMEOWNER ENGAGEMENT</a:t>
            </a:r>
            <a:endParaRPr sz="1800">
              <a:solidFill>
                <a:schemeClr val="dk2"/>
              </a:solidFill>
              <a:latin typeface="Montserrat ExtraBold"/>
              <a:ea typeface="Montserrat ExtraBold"/>
              <a:cs typeface="Montserrat ExtraBold"/>
              <a:sym typeface="Montserrat ExtraBold"/>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Complete visibility into payments, violations, work orders and more</a:t>
            </a:r>
            <a:endParaRPr>
              <a:solidFill>
                <a:schemeClr val="dk2"/>
              </a:solidFill>
              <a:latin typeface="Montserrat"/>
              <a:ea typeface="Montserrat"/>
              <a:cs typeface="Montserrat"/>
              <a:sym typeface="Montserrat"/>
            </a:endParaRPr>
          </a:p>
        </p:txBody>
      </p:sp>
      <p:sp>
        <p:nvSpPr>
          <p:cNvPr id="104" name="Google Shape;104;p19"/>
          <p:cNvSpPr txBox="1"/>
          <p:nvPr/>
        </p:nvSpPr>
        <p:spPr>
          <a:xfrm>
            <a:off x="4408600" y="1813950"/>
            <a:ext cx="2376900" cy="9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Montserrat ExtraBold"/>
                <a:ea typeface="Montserrat ExtraBold"/>
                <a:cs typeface="Montserrat ExtraBold"/>
                <a:sym typeface="Montserrat ExtraBold"/>
              </a:rPr>
              <a:t>BOARD COMMUNICATION</a:t>
            </a:r>
            <a:endParaRPr sz="1800">
              <a:solidFill>
                <a:schemeClr val="dk2"/>
              </a:solidFill>
              <a:latin typeface="Montserrat ExtraBold"/>
              <a:ea typeface="Montserrat ExtraBold"/>
              <a:cs typeface="Montserrat ExtraBold"/>
              <a:sym typeface="Montserrat ExtraBold"/>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Customized association portals to facilitate communication</a:t>
            </a:r>
            <a:endParaRPr sz="2000">
              <a:solidFill>
                <a:schemeClr val="dk2"/>
              </a:solidFill>
              <a:latin typeface="Montserrat ExtraBold"/>
              <a:ea typeface="Montserrat ExtraBold"/>
              <a:cs typeface="Montserrat ExtraBold"/>
              <a:sym typeface="Montserrat ExtraBo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pic>
        <p:nvPicPr>
          <p:cNvPr id="109" name="Google Shape;109;p20"/>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10" name="Google Shape;110;p20"/>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11" name="Google Shape;111;p20"/>
          <p:cNvSpPr txBox="1"/>
          <p:nvPr>
            <p:ph type="ctrTitle"/>
          </p:nvPr>
        </p:nvSpPr>
        <p:spPr>
          <a:xfrm>
            <a:off x="159300" y="407250"/>
            <a:ext cx="86322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FINANCIAL MANAGEMENT</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1400">
                <a:solidFill>
                  <a:schemeClr val="dk2"/>
                </a:solidFill>
                <a:latin typeface="Montserrat"/>
                <a:ea typeface="Montserrat"/>
                <a:cs typeface="Montserrat"/>
                <a:sym typeface="Montserrat"/>
              </a:rPr>
              <a:t>Community management starts and ends with accurate financial reporting. Our integrated, state-of-the-art accounting system provides up-to-date reporting, ease of reconciliation and transparency within a secure platform to keep data safe.</a:t>
            </a:r>
            <a:endParaRPr sz="2300">
              <a:solidFill>
                <a:schemeClr val="dk2"/>
              </a:solidFill>
              <a:latin typeface="Montserrat Light"/>
              <a:ea typeface="Montserrat Light"/>
              <a:cs typeface="Montserrat Light"/>
              <a:sym typeface="Montserrat Light"/>
            </a:endParaRPr>
          </a:p>
        </p:txBody>
      </p:sp>
      <p:grpSp>
        <p:nvGrpSpPr>
          <p:cNvPr id="112" name="Google Shape;112;p20"/>
          <p:cNvGrpSpPr/>
          <p:nvPr/>
        </p:nvGrpSpPr>
        <p:grpSpPr>
          <a:xfrm>
            <a:off x="0" y="1628743"/>
            <a:ext cx="8524493" cy="703280"/>
            <a:chOff x="0" y="1628744"/>
            <a:chExt cx="8524493" cy="703280"/>
          </a:xfrm>
        </p:grpSpPr>
        <p:sp>
          <p:nvSpPr>
            <p:cNvPr id="113" name="Google Shape;113;p20"/>
            <p:cNvSpPr/>
            <p:nvPr/>
          </p:nvSpPr>
          <p:spPr>
            <a:xfrm>
              <a:off x="0" y="1629225"/>
              <a:ext cx="8524493" cy="702799"/>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PAYMENT FLEXIBILITY</a:t>
              </a:r>
              <a:r>
                <a:rPr b="1" i="0" lang="en" sz="1700" u="none" cap="none" strike="noStrike">
                  <a:solidFill>
                    <a:schemeClr val="dk2"/>
                  </a:solidFill>
                  <a:latin typeface="Calibri"/>
                  <a:ea typeface="Calibri"/>
                  <a:cs typeface="Calibri"/>
                  <a:sym typeface="Calibri"/>
                </a:rPr>
                <a:t> </a:t>
              </a:r>
              <a:r>
                <a:rPr lang="en">
                  <a:solidFill>
                    <a:schemeClr val="dk2"/>
                  </a:solidFill>
                  <a:latin typeface="Montserrat"/>
                  <a:ea typeface="Montserrat"/>
                  <a:cs typeface="Montserrat"/>
                  <a:sym typeface="Montserrat"/>
                </a:rPr>
                <a:t>with different online options so homeowners can choose what’s best for them.</a:t>
              </a:r>
              <a:endParaRPr b="0" i="0" sz="1400" u="none" cap="none" strike="noStrike">
                <a:solidFill>
                  <a:schemeClr val="dk2"/>
                </a:solidFill>
                <a:latin typeface="Arial"/>
                <a:ea typeface="Arial"/>
                <a:cs typeface="Arial"/>
                <a:sym typeface="Arial"/>
              </a:endParaRPr>
            </a:p>
          </p:txBody>
        </p:sp>
        <p:pic>
          <p:nvPicPr>
            <p:cNvPr descr="Transfer1 outline" id="114" name="Google Shape;114;p20"/>
            <p:cNvPicPr preferRelativeResize="0"/>
            <p:nvPr/>
          </p:nvPicPr>
          <p:blipFill rotWithShape="1">
            <a:blip r:embed="rId4">
              <a:alphaModFix/>
            </a:blip>
            <a:srcRect b="0" l="0" r="0" t="0"/>
            <a:stretch/>
          </p:blipFill>
          <p:spPr>
            <a:xfrm>
              <a:off x="539459" y="1628743"/>
              <a:ext cx="702091" cy="702091"/>
            </a:xfrm>
            <a:prstGeom prst="rect">
              <a:avLst/>
            </a:prstGeom>
            <a:noFill/>
            <a:ln>
              <a:noFill/>
            </a:ln>
          </p:spPr>
        </p:pic>
      </p:grpSp>
      <p:grpSp>
        <p:nvGrpSpPr>
          <p:cNvPr id="115" name="Google Shape;115;p20"/>
          <p:cNvGrpSpPr/>
          <p:nvPr/>
        </p:nvGrpSpPr>
        <p:grpSpPr>
          <a:xfrm>
            <a:off x="6900" y="2436013"/>
            <a:ext cx="8524493" cy="714601"/>
            <a:chOff x="6900" y="2359813"/>
            <a:chExt cx="8524493" cy="714601"/>
          </a:xfrm>
        </p:grpSpPr>
        <p:sp>
          <p:nvSpPr>
            <p:cNvPr id="116" name="Google Shape;116;p20"/>
            <p:cNvSpPr/>
            <p:nvPr/>
          </p:nvSpPr>
          <p:spPr>
            <a:xfrm>
              <a:off x="6900" y="2359813"/>
              <a:ext cx="8524493" cy="702799"/>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DAILY BANK RECONCILIATION</a:t>
              </a:r>
              <a:r>
                <a:rPr b="1" lang="en" sz="1700">
                  <a:solidFill>
                    <a:schemeClr val="dk2"/>
                  </a:solidFill>
                  <a:latin typeface="Calibri"/>
                  <a:ea typeface="Calibri"/>
                  <a:cs typeface="Calibri"/>
                  <a:sym typeface="Calibri"/>
                </a:rPr>
                <a:t> </a:t>
              </a:r>
              <a:r>
                <a:rPr lang="en">
                  <a:solidFill>
                    <a:schemeClr val="dk2"/>
                  </a:solidFill>
                  <a:latin typeface="Montserrat"/>
                  <a:ea typeface="Montserrat"/>
                  <a:cs typeface="Montserrat"/>
                  <a:sym typeface="Montserrat"/>
                </a:rPr>
                <a:t>means the books are always up to date. Get financial reports on time with full assurance of accuracy.</a:t>
              </a:r>
              <a:endParaRPr b="0" i="0" sz="1400" u="none" cap="none" strike="noStrike">
                <a:solidFill>
                  <a:schemeClr val="dk2"/>
                </a:solidFill>
                <a:latin typeface="Arial"/>
                <a:ea typeface="Arial"/>
                <a:cs typeface="Arial"/>
                <a:sym typeface="Arial"/>
              </a:endParaRPr>
            </a:p>
          </p:txBody>
        </p:sp>
        <p:pic>
          <p:nvPicPr>
            <p:cNvPr descr="Safe outline" id="117" name="Google Shape;117;p20"/>
            <p:cNvPicPr preferRelativeResize="0"/>
            <p:nvPr/>
          </p:nvPicPr>
          <p:blipFill rotWithShape="1">
            <a:blip r:embed="rId5">
              <a:alphaModFix/>
            </a:blip>
            <a:srcRect b="0" l="0" r="0" t="0"/>
            <a:stretch/>
          </p:blipFill>
          <p:spPr>
            <a:xfrm>
              <a:off x="511025" y="2371138"/>
              <a:ext cx="703275" cy="703275"/>
            </a:xfrm>
            <a:prstGeom prst="rect">
              <a:avLst/>
            </a:prstGeom>
            <a:noFill/>
            <a:ln>
              <a:noFill/>
            </a:ln>
          </p:spPr>
        </p:pic>
      </p:grpSp>
      <p:grpSp>
        <p:nvGrpSpPr>
          <p:cNvPr id="118" name="Google Shape;118;p20"/>
          <p:cNvGrpSpPr/>
          <p:nvPr/>
        </p:nvGrpSpPr>
        <p:grpSpPr>
          <a:xfrm>
            <a:off x="6900" y="2995125"/>
            <a:ext cx="8524493" cy="1182355"/>
            <a:chOff x="6900" y="2995125"/>
            <a:chExt cx="8524493" cy="1182355"/>
          </a:xfrm>
        </p:grpSpPr>
        <p:sp>
          <p:nvSpPr>
            <p:cNvPr id="119" name="Google Shape;119;p20"/>
            <p:cNvSpPr/>
            <p:nvPr/>
          </p:nvSpPr>
          <p:spPr>
            <a:xfrm>
              <a:off x="6900" y="2995125"/>
              <a:ext cx="8524493"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ONLINE INVOICE APPROVAL</a:t>
              </a:r>
              <a:r>
                <a:rPr lang="en">
                  <a:solidFill>
                    <a:schemeClr val="dk2"/>
                  </a:solidFill>
                  <a:latin typeface="Montserrat"/>
                  <a:ea typeface="Montserrat"/>
                  <a:cs typeface="Montserrat"/>
                  <a:sym typeface="Montserrat"/>
                </a:rPr>
                <a:t> allows you to view your invoice queue and approve or decline accordingly. Our integrated communication tools also allow for any invoice questions or concerns to be addressed within the system.</a:t>
              </a:r>
              <a:endParaRPr>
                <a:solidFill>
                  <a:schemeClr val="dk2"/>
                </a:solidFill>
                <a:latin typeface="Montserrat"/>
                <a:ea typeface="Montserrat"/>
                <a:cs typeface="Montserrat"/>
                <a:sym typeface="Montserrat"/>
              </a:endParaRPr>
            </a:p>
          </p:txBody>
        </p:sp>
        <p:pic>
          <p:nvPicPr>
            <p:cNvPr descr="Bank check outline" id="120" name="Google Shape;120;p20"/>
            <p:cNvPicPr preferRelativeResize="0"/>
            <p:nvPr/>
          </p:nvPicPr>
          <p:blipFill rotWithShape="1">
            <a:blip r:embed="rId6">
              <a:alphaModFix/>
            </a:blip>
            <a:srcRect b="0" l="0" r="0" t="0"/>
            <a:stretch/>
          </p:blipFill>
          <p:spPr>
            <a:xfrm>
              <a:off x="485350" y="3280200"/>
              <a:ext cx="703299" cy="703275"/>
            </a:xfrm>
            <a:prstGeom prst="rect">
              <a:avLst/>
            </a:prstGeom>
            <a:noFill/>
            <a:ln>
              <a:noFill/>
            </a:ln>
          </p:spPr>
        </p:pic>
      </p:grpSp>
      <p:grpSp>
        <p:nvGrpSpPr>
          <p:cNvPr id="121" name="Google Shape;121;p20"/>
          <p:cNvGrpSpPr/>
          <p:nvPr/>
        </p:nvGrpSpPr>
        <p:grpSpPr>
          <a:xfrm>
            <a:off x="0" y="3796475"/>
            <a:ext cx="8831245" cy="1182355"/>
            <a:chOff x="0" y="3796475"/>
            <a:chExt cx="8831245" cy="1182355"/>
          </a:xfrm>
        </p:grpSpPr>
        <p:sp>
          <p:nvSpPr>
            <p:cNvPr id="122" name="Google Shape;122;p20"/>
            <p:cNvSpPr/>
            <p:nvPr/>
          </p:nvSpPr>
          <p:spPr>
            <a:xfrm>
              <a:off x="0" y="3796475"/>
              <a:ext cx="8831245"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CYBERSECURITY</a:t>
              </a:r>
              <a:r>
                <a:rPr lang="en">
                  <a:solidFill>
                    <a:schemeClr val="dk2"/>
                  </a:solidFill>
                  <a:latin typeface="Montserrat"/>
                  <a:ea typeface="Montserrat"/>
                  <a:cs typeface="Montserrat"/>
                  <a:sym typeface="Montserrat"/>
                </a:rPr>
                <a:t> measures are built in to ensure sensitive financial data is safe from cybercrime. Our system is Veracode-verified, providing peace of mind on data protection.</a:t>
              </a:r>
              <a:endParaRPr>
                <a:solidFill>
                  <a:schemeClr val="dk2"/>
                </a:solidFill>
                <a:latin typeface="Montserrat"/>
                <a:ea typeface="Montserrat"/>
                <a:cs typeface="Montserrat"/>
                <a:sym typeface="Montserrat"/>
              </a:endParaRPr>
            </a:p>
          </p:txBody>
        </p:sp>
        <p:pic>
          <p:nvPicPr>
            <p:cNvPr id="123" name="Google Shape;123;p20"/>
            <p:cNvPicPr preferRelativeResize="0"/>
            <p:nvPr/>
          </p:nvPicPr>
          <p:blipFill>
            <a:blip r:embed="rId7">
              <a:alphaModFix/>
            </a:blip>
            <a:stretch>
              <a:fillRect/>
            </a:stretch>
          </p:blipFill>
          <p:spPr>
            <a:xfrm>
              <a:off x="578874" y="4101275"/>
              <a:ext cx="597475" cy="597500"/>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7" name="Shape 127"/>
        <p:cNvGrpSpPr/>
        <p:nvPr/>
      </p:nvGrpSpPr>
      <p:grpSpPr>
        <a:xfrm>
          <a:off x="0" y="0"/>
          <a:ext cx="0" cy="0"/>
          <a:chOff x="0" y="0"/>
          <a:chExt cx="0" cy="0"/>
        </a:xfrm>
      </p:grpSpPr>
      <p:pic>
        <p:nvPicPr>
          <p:cNvPr id="128" name="Google Shape;128;p21"/>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29" name="Google Shape;129;p21"/>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30" name="Google Shape;130;p21"/>
          <p:cNvSpPr txBox="1"/>
          <p:nvPr>
            <p:ph type="ctrTitle"/>
          </p:nvPr>
        </p:nvSpPr>
        <p:spPr>
          <a:xfrm>
            <a:off x="159300" y="4072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ASSOCIATION MANAGEMENT</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1400">
                <a:solidFill>
                  <a:schemeClr val="dk2"/>
                </a:solidFill>
                <a:latin typeface="Montserrat"/>
                <a:ea typeface="Montserrat"/>
                <a:cs typeface="Montserrat"/>
                <a:sym typeface="Montserrat"/>
              </a:rPr>
              <a:t>Our managers are the ‘boots on the ground’ inside each community, working to keep homeowners happy. Our tools allow you to do your job with more efficiency, improving productivity and morale while decreasing burnout.</a:t>
            </a:r>
            <a:endParaRPr sz="2300">
              <a:solidFill>
                <a:schemeClr val="dk2"/>
              </a:solidFill>
              <a:latin typeface="Montserrat Light"/>
              <a:ea typeface="Montserrat Light"/>
              <a:cs typeface="Montserrat Light"/>
              <a:sym typeface="Montserrat Light"/>
            </a:endParaRPr>
          </a:p>
        </p:txBody>
      </p:sp>
      <p:sp>
        <p:nvSpPr>
          <p:cNvPr id="131" name="Google Shape;131;p21"/>
          <p:cNvSpPr/>
          <p:nvPr/>
        </p:nvSpPr>
        <p:spPr>
          <a:xfrm>
            <a:off x="0" y="2294425"/>
            <a:ext cx="8589072"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CENTRALIZED TASKS AND WORKFLOWS</a:t>
            </a:r>
            <a:r>
              <a:rPr lang="en">
                <a:solidFill>
                  <a:schemeClr val="dk2"/>
                </a:solidFill>
                <a:latin typeface="Montserrat"/>
                <a:ea typeface="Montserrat"/>
                <a:cs typeface="Montserrat"/>
                <a:sym typeface="Montserrat"/>
              </a:rPr>
              <a:t> within our software are designed to streamline and optimize operations with greater accuracy and ease. This centralized solution also also provides a layer of transparency into managers’ day-to-day operational work.</a:t>
            </a:r>
            <a:endParaRPr>
              <a:solidFill>
                <a:schemeClr val="dk2"/>
              </a:solidFill>
              <a:latin typeface="Montserrat"/>
              <a:ea typeface="Montserrat"/>
              <a:cs typeface="Montserrat"/>
              <a:sym typeface="Montserrat"/>
            </a:endParaRPr>
          </a:p>
        </p:txBody>
      </p:sp>
      <p:sp>
        <p:nvSpPr>
          <p:cNvPr id="132" name="Google Shape;132;p21"/>
          <p:cNvSpPr/>
          <p:nvPr/>
        </p:nvSpPr>
        <p:spPr>
          <a:xfrm>
            <a:off x="0" y="3948875"/>
            <a:ext cx="8831245"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INCREASED VISIBILITY</a:t>
            </a:r>
            <a:r>
              <a:rPr lang="en">
                <a:solidFill>
                  <a:schemeClr val="dk2"/>
                </a:solidFill>
                <a:latin typeface="Montserrat"/>
                <a:ea typeface="Montserrat"/>
                <a:cs typeface="Montserrat"/>
                <a:sym typeface="Montserrat"/>
              </a:rPr>
              <a:t> for boards </a:t>
            </a:r>
            <a:r>
              <a:rPr lang="en">
                <a:solidFill>
                  <a:schemeClr val="dk2"/>
                </a:solidFill>
                <a:latin typeface="Montserrat"/>
                <a:ea typeface="Montserrat"/>
                <a:cs typeface="Montserrat"/>
                <a:sym typeface="Montserrat"/>
              </a:rPr>
              <a:t>through our association portal </a:t>
            </a:r>
            <a:r>
              <a:rPr lang="en">
                <a:solidFill>
                  <a:schemeClr val="dk2"/>
                </a:solidFill>
                <a:latin typeface="Montserrat"/>
                <a:ea typeface="Montserrat"/>
                <a:cs typeface="Montserrat"/>
                <a:sym typeface="Montserrat"/>
              </a:rPr>
              <a:t>by enabling direct acces</a:t>
            </a:r>
            <a:r>
              <a:rPr lang="en">
                <a:solidFill>
                  <a:schemeClr val="dk2"/>
                </a:solidFill>
                <a:latin typeface="Montserrat"/>
                <a:ea typeface="Montserrat"/>
                <a:cs typeface="Montserrat"/>
                <a:sym typeface="Montserrat"/>
              </a:rPr>
              <a:t>s to the latest monthly board financial packages, interactive board accounts receivable screens, violations, work orders, and more.</a:t>
            </a:r>
            <a:endParaRPr>
              <a:solidFill>
                <a:schemeClr val="dk2"/>
              </a:solidFill>
              <a:latin typeface="Montserrat"/>
              <a:ea typeface="Montserrat"/>
              <a:cs typeface="Montserrat"/>
              <a:sym typeface="Montserrat"/>
            </a:endParaRPr>
          </a:p>
        </p:txBody>
      </p:sp>
      <p:sp>
        <p:nvSpPr>
          <p:cNvPr id="133" name="Google Shape;133;p21"/>
          <p:cNvSpPr/>
          <p:nvPr/>
        </p:nvSpPr>
        <p:spPr>
          <a:xfrm>
            <a:off x="6900" y="3147525"/>
            <a:ext cx="836304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IMPROVED COMMUNICATIONS</a:t>
            </a:r>
            <a:r>
              <a:rPr lang="en">
                <a:solidFill>
                  <a:schemeClr val="dk2"/>
                </a:solidFill>
                <a:latin typeface="Montserrat"/>
                <a:ea typeface="Montserrat"/>
                <a:cs typeface="Montserrat"/>
                <a:sym typeface="Montserrat"/>
              </a:rPr>
              <a:t> </a:t>
            </a:r>
            <a:r>
              <a:rPr lang="en">
                <a:solidFill>
                  <a:schemeClr val="dk2"/>
                </a:solidFill>
                <a:latin typeface="Montserrat"/>
                <a:ea typeface="Montserrat"/>
                <a:cs typeface="Montserrat"/>
                <a:sym typeface="Montserrat"/>
              </a:rPr>
              <a:t>with homeowners through our dedicated association portal allow homeowners to directly access account details, place and monitor requests, make online payments and more.</a:t>
            </a:r>
            <a:endParaRPr>
              <a:solidFill>
                <a:schemeClr val="dk2"/>
              </a:solidFill>
              <a:latin typeface="Montserrat"/>
              <a:ea typeface="Montserrat"/>
              <a:cs typeface="Montserrat"/>
              <a:sym typeface="Montserrat"/>
            </a:endParaRPr>
          </a:p>
        </p:txBody>
      </p:sp>
      <p:grpSp>
        <p:nvGrpSpPr>
          <p:cNvPr id="134" name="Google Shape;134;p21"/>
          <p:cNvGrpSpPr/>
          <p:nvPr/>
        </p:nvGrpSpPr>
        <p:grpSpPr>
          <a:xfrm>
            <a:off x="0" y="1378750"/>
            <a:ext cx="8589072" cy="1182355"/>
            <a:chOff x="0" y="1378750"/>
            <a:chExt cx="8589072" cy="1182355"/>
          </a:xfrm>
        </p:grpSpPr>
        <p:sp>
          <p:nvSpPr>
            <p:cNvPr id="135" name="Google Shape;135;p21"/>
            <p:cNvSpPr/>
            <p:nvPr/>
          </p:nvSpPr>
          <p:spPr>
            <a:xfrm>
              <a:off x="0" y="1378750"/>
              <a:ext cx="8589072"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MANAGER APP</a:t>
              </a:r>
              <a:r>
                <a:rPr b="1" lang="en" sz="1700">
                  <a:solidFill>
                    <a:schemeClr val="dk2"/>
                  </a:solidFill>
                  <a:latin typeface="Calibri"/>
                  <a:ea typeface="Calibri"/>
                  <a:cs typeface="Calibri"/>
                  <a:sym typeface="Calibri"/>
                </a:rPr>
                <a:t> </a:t>
              </a:r>
              <a:r>
                <a:rPr lang="en">
                  <a:solidFill>
                    <a:schemeClr val="dk2"/>
                  </a:solidFill>
                  <a:latin typeface="Montserrat"/>
                  <a:ea typeface="Montserrat"/>
                  <a:cs typeface="Montserrat"/>
                  <a:sym typeface="Montserrat"/>
                </a:rPr>
                <a:t>empowers managers to perform routine job functions on site, handling violation inspections, work orders, ACC requests and more directly from their mobile device with real-time access to system data.</a:t>
              </a:r>
              <a:endParaRPr>
                <a:solidFill>
                  <a:schemeClr val="dk2"/>
                </a:solidFill>
                <a:latin typeface="Montserrat"/>
                <a:ea typeface="Montserrat"/>
                <a:cs typeface="Montserrat"/>
                <a:sym typeface="Montserrat"/>
              </a:endParaRPr>
            </a:p>
          </p:txBody>
        </p:sp>
        <p:pic>
          <p:nvPicPr>
            <p:cNvPr id="136" name="Google Shape;136;p21"/>
            <p:cNvPicPr preferRelativeResize="0"/>
            <p:nvPr/>
          </p:nvPicPr>
          <p:blipFill>
            <a:blip r:embed="rId4">
              <a:alphaModFix/>
            </a:blip>
            <a:stretch>
              <a:fillRect/>
            </a:stretch>
          </p:blipFill>
          <p:spPr>
            <a:xfrm>
              <a:off x="590525" y="1680275"/>
              <a:ext cx="599925" cy="599925"/>
            </a:xfrm>
            <a:prstGeom prst="rect">
              <a:avLst/>
            </a:prstGeom>
            <a:noFill/>
            <a:ln>
              <a:noFill/>
            </a:ln>
          </p:spPr>
        </p:pic>
      </p:grpSp>
      <p:pic>
        <p:nvPicPr>
          <p:cNvPr id="137" name="Google Shape;137;p21"/>
          <p:cNvPicPr preferRelativeResize="0"/>
          <p:nvPr/>
        </p:nvPicPr>
        <p:blipFill>
          <a:blip r:embed="rId5">
            <a:alphaModFix/>
          </a:blip>
          <a:stretch>
            <a:fillRect/>
          </a:stretch>
        </p:blipFill>
        <p:spPr>
          <a:xfrm>
            <a:off x="577825" y="2578525"/>
            <a:ext cx="599925" cy="599925"/>
          </a:xfrm>
          <a:prstGeom prst="rect">
            <a:avLst/>
          </a:prstGeom>
          <a:noFill/>
          <a:ln>
            <a:noFill/>
          </a:ln>
        </p:spPr>
      </p:pic>
      <p:pic>
        <p:nvPicPr>
          <p:cNvPr id="138" name="Google Shape;138;p21"/>
          <p:cNvPicPr preferRelativeResize="0"/>
          <p:nvPr/>
        </p:nvPicPr>
        <p:blipFill>
          <a:blip r:embed="rId6">
            <a:alphaModFix/>
          </a:blip>
          <a:stretch>
            <a:fillRect/>
          </a:stretch>
        </p:blipFill>
        <p:spPr>
          <a:xfrm>
            <a:off x="553025" y="3476775"/>
            <a:ext cx="674925" cy="674925"/>
          </a:xfrm>
          <a:prstGeom prst="rect">
            <a:avLst/>
          </a:prstGeom>
          <a:noFill/>
          <a:ln>
            <a:noFill/>
          </a:ln>
        </p:spPr>
      </p:pic>
      <p:pic>
        <p:nvPicPr>
          <p:cNvPr id="139" name="Google Shape;139;p21"/>
          <p:cNvPicPr preferRelativeResize="0"/>
          <p:nvPr/>
        </p:nvPicPr>
        <p:blipFill>
          <a:blip r:embed="rId7">
            <a:alphaModFix/>
          </a:blip>
          <a:stretch>
            <a:fillRect/>
          </a:stretch>
        </p:blipFill>
        <p:spPr>
          <a:xfrm>
            <a:off x="590527" y="4193350"/>
            <a:ext cx="599925" cy="5999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3" name="Shape 143"/>
        <p:cNvGrpSpPr/>
        <p:nvPr/>
      </p:nvGrpSpPr>
      <p:grpSpPr>
        <a:xfrm>
          <a:off x="0" y="0"/>
          <a:ext cx="0" cy="0"/>
          <a:chOff x="0" y="0"/>
          <a:chExt cx="0" cy="0"/>
        </a:xfrm>
      </p:grpSpPr>
      <p:pic>
        <p:nvPicPr>
          <p:cNvPr id="144" name="Google Shape;144;p22"/>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45" name="Google Shape;145;p22"/>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46" name="Google Shape;146;p22"/>
          <p:cNvSpPr txBox="1"/>
          <p:nvPr>
            <p:ph type="ctrTitle"/>
          </p:nvPr>
        </p:nvSpPr>
        <p:spPr>
          <a:xfrm>
            <a:off x="159300" y="4072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BOARD COMMUNICATION</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1400">
                <a:solidFill>
                  <a:schemeClr val="dk2"/>
                </a:solidFill>
                <a:latin typeface="Montserrat"/>
                <a:ea typeface="Montserrat"/>
                <a:cs typeface="Montserrat"/>
                <a:sym typeface="Montserrat"/>
              </a:rPr>
              <a:t>We believe that a happy board makes a happy community. That’s why we’ve prioritized board communication with self-service tools and features that provide streamlined efficiency and seamless engagement for board members, and fewer phone calls and inquiries for you.</a:t>
            </a:r>
            <a:endParaRPr sz="1400">
              <a:solidFill>
                <a:schemeClr val="dk2"/>
              </a:solidFill>
              <a:highlight>
                <a:schemeClr val="accent6"/>
              </a:highlight>
              <a:latin typeface="Montserrat"/>
              <a:ea typeface="Montserrat"/>
              <a:cs typeface="Montserrat"/>
              <a:sym typeface="Montserrat"/>
            </a:endParaRPr>
          </a:p>
        </p:txBody>
      </p:sp>
      <p:sp>
        <p:nvSpPr>
          <p:cNvPr id="147" name="Google Shape;147;p22"/>
          <p:cNvSpPr/>
          <p:nvPr/>
        </p:nvSpPr>
        <p:spPr>
          <a:xfrm>
            <a:off x="0" y="1607338"/>
            <a:ext cx="836304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HOMEOWNER/B</a:t>
            </a:r>
            <a:r>
              <a:rPr b="1" lang="en" sz="1600">
                <a:solidFill>
                  <a:schemeClr val="dk2"/>
                </a:solidFill>
                <a:latin typeface="Montserrat"/>
                <a:ea typeface="Montserrat"/>
                <a:cs typeface="Montserrat"/>
                <a:sym typeface="Montserrat"/>
              </a:rPr>
              <a:t>OARD APP &amp; ASSOCIATION PORTAL</a:t>
            </a:r>
            <a:r>
              <a:rPr lang="en">
                <a:solidFill>
                  <a:schemeClr val="dk2"/>
                </a:solidFill>
                <a:latin typeface="Montserrat"/>
                <a:ea typeface="Montserrat"/>
                <a:cs typeface="Montserrat"/>
                <a:sym typeface="Montserrat"/>
              </a:rPr>
              <a:t> allow board members to review board action items, violations and architectural requests, access board documents, review financial documents, and more from the palm of their hand or desktop. Info is synced between the app and portal for real-time updates.</a:t>
            </a:r>
            <a:endParaRPr>
              <a:solidFill>
                <a:schemeClr val="dk2"/>
              </a:solidFill>
              <a:latin typeface="Montserrat"/>
              <a:ea typeface="Montserrat"/>
              <a:cs typeface="Montserrat"/>
              <a:sym typeface="Montserrat"/>
            </a:endParaRPr>
          </a:p>
        </p:txBody>
      </p:sp>
      <p:sp>
        <p:nvSpPr>
          <p:cNvPr id="148" name="Google Shape;148;p22"/>
          <p:cNvSpPr/>
          <p:nvPr/>
        </p:nvSpPr>
        <p:spPr>
          <a:xfrm>
            <a:off x="0" y="2523025"/>
            <a:ext cx="8524493"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ASSOCIATION REPORTING</a:t>
            </a:r>
            <a:r>
              <a:rPr lang="en">
                <a:solidFill>
                  <a:schemeClr val="dk2"/>
                </a:solidFill>
                <a:latin typeface="Montserrat"/>
                <a:ea typeface="Montserrat"/>
                <a:cs typeface="Montserrat"/>
                <a:sym typeface="Montserrat"/>
              </a:rPr>
              <a:t> allows boards to see the financial data and activity detail they need to enable informed decision-making and more effective overall association management.</a:t>
            </a:r>
            <a:endParaRPr b="1" sz="1600">
              <a:solidFill>
                <a:schemeClr val="dk2"/>
              </a:solidFill>
              <a:latin typeface="Montserrat"/>
              <a:ea typeface="Montserrat"/>
              <a:cs typeface="Montserrat"/>
              <a:sym typeface="Montserrat"/>
            </a:endParaRPr>
          </a:p>
        </p:txBody>
      </p:sp>
      <p:sp>
        <p:nvSpPr>
          <p:cNvPr id="149" name="Google Shape;149;p22"/>
          <p:cNvSpPr/>
          <p:nvPr/>
        </p:nvSpPr>
        <p:spPr>
          <a:xfrm>
            <a:off x="6900" y="3376125"/>
            <a:ext cx="836304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BOARD PACKAGES</a:t>
            </a:r>
            <a:r>
              <a:rPr lang="en" sz="1200">
                <a:solidFill>
                  <a:schemeClr val="dk2"/>
                </a:solidFill>
                <a:highlight>
                  <a:schemeClr val="lt1"/>
                </a:highlight>
                <a:latin typeface="Montserrat"/>
                <a:ea typeface="Montserrat"/>
                <a:cs typeface="Montserrat"/>
                <a:sym typeface="Montserrat"/>
              </a:rPr>
              <a:t> </a:t>
            </a:r>
            <a:r>
              <a:rPr lang="en">
                <a:solidFill>
                  <a:schemeClr val="dk2"/>
                </a:solidFill>
                <a:latin typeface="Montserrat"/>
                <a:ea typeface="Montserrat"/>
                <a:cs typeface="Montserrat"/>
                <a:sym typeface="Montserrat"/>
              </a:rPr>
              <a:t>can be created with comprehensive monthly financial data for each association and pushed to the association portal for direct board access.</a:t>
            </a:r>
            <a:endParaRPr b="1" sz="1600">
              <a:solidFill>
                <a:schemeClr val="dk2"/>
              </a:solidFill>
              <a:latin typeface="Montserrat"/>
              <a:ea typeface="Montserrat"/>
              <a:cs typeface="Montserrat"/>
              <a:sym typeface="Montserrat"/>
            </a:endParaRPr>
          </a:p>
        </p:txBody>
      </p:sp>
      <p:pic>
        <p:nvPicPr>
          <p:cNvPr id="150" name="Google Shape;150;p22"/>
          <p:cNvPicPr preferRelativeResize="0"/>
          <p:nvPr/>
        </p:nvPicPr>
        <p:blipFill>
          <a:blip r:embed="rId4">
            <a:alphaModFix/>
          </a:blip>
          <a:stretch>
            <a:fillRect/>
          </a:stretch>
        </p:blipFill>
        <p:spPr>
          <a:xfrm>
            <a:off x="623475" y="1729676"/>
            <a:ext cx="616188" cy="616188"/>
          </a:xfrm>
          <a:prstGeom prst="rect">
            <a:avLst/>
          </a:prstGeom>
          <a:noFill/>
          <a:ln>
            <a:noFill/>
          </a:ln>
        </p:spPr>
      </p:pic>
      <p:pic>
        <p:nvPicPr>
          <p:cNvPr id="151" name="Google Shape;151;p22"/>
          <p:cNvPicPr preferRelativeResize="0"/>
          <p:nvPr/>
        </p:nvPicPr>
        <p:blipFill>
          <a:blip r:embed="rId5">
            <a:alphaModFix/>
          </a:blip>
          <a:stretch>
            <a:fillRect/>
          </a:stretch>
        </p:blipFill>
        <p:spPr>
          <a:xfrm>
            <a:off x="623473" y="3659200"/>
            <a:ext cx="616200" cy="616200"/>
          </a:xfrm>
          <a:prstGeom prst="rect">
            <a:avLst/>
          </a:prstGeom>
          <a:noFill/>
          <a:ln>
            <a:noFill/>
          </a:ln>
        </p:spPr>
      </p:pic>
      <p:pic>
        <p:nvPicPr>
          <p:cNvPr id="152" name="Google Shape;152;p22"/>
          <p:cNvPicPr preferRelativeResize="0"/>
          <p:nvPr/>
        </p:nvPicPr>
        <p:blipFill>
          <a:blip r:embed="rId6">
            <a:alphaModFix/>
          </a:blip>
          <a:stretch>
            <a:fillRect/>
          </a:stretch>
        </p:blipFill>
        <p:spPr>
          <a:xfrm>
            <a:off x="623475" y="2797047"/>
            <a:ext cx="616200" cy="616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6" name="Shape 156"/>
        <p:cNvGrpSpPr/>
        <p:nvPr/>
      </p:nvGrpSpPr>
      <p:grpSpPr>
        <a:xfrm>
          <a:off x="0" y="0"/>
          <a:ext cx="0" cy="0"/>
          <a:chOff x="0" y="0"/>
          <a:chExt cx="0" cy="0"/>
        </a:xfrm>
      </p:grpSpPr>
      <p:pic>
        <p:nvPicPr>
          <p:cNvPr id="157" name="Google Shape;157;p23"/>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58" name="Google Shape;158;p23"/>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59" name="Google Shape;159;p23"/>
          <p:cNvSpPr txBox="1"/>
          <p:nvPr>
            <p:ph type="ctrTitle"/>
          </p:nvPr>
        </p:nvSpPr>
        <p:spPr>
          <a:xfrm>
            <a:off x="159300" y="4072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HOMEOWNER ENGAGEMENT</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1400">
                <a:solidFill>
                  <a:schemeClr val="dk2"/>
                </a:solidFill>
                <a:latin typeface="Montserrat"/>
                <a:ea typeface="Montserrat"/>
                <a:cs typeface="Montserrat"/>
                <a:sym typeface="Montserrat"/>
              </a:rPr>
              <a:t>We are on a mission to combat “homeowner apathy” - the top ranked threat facing community associations today.* CINC’s self-service, homeowner tools increase engagement by empowering them to manage their community experience.</a:t>
            </a:r>
            <a:endParaRPr sz="1400">
              <a:solidFill>
                <a:schemeClr val="dk2"/>
              </a:solidFill>
              <a:latin typeface="Montserrat"/>
              <a:ea typeface="Montserrat"/>
              <a:cs typeface="Montserrat"/>
              <a:sym typeface="Montserrat"/>
            </a:endParaRPr>
          </a:p>
        </p:txBody>
      </p:sp>
      <p:sp>
        <p:nvSpPr>
          <p:cNvPr id="160" name="Google Shape;160;p23"/>
          <p:cNvSpPr/>
          <p:nvPr/>
        </p:nvSpPr>
        <p:spPr>
          <a:xfrm>
            <a:off x="0" y="1607350"/>
            <a:ext cx="8766666"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H</a:t>
            </a:r>
            <a:r>
              <a:rPr b="1" lang="en" sz="1600">
                <a:solidFill>
                  <a:schemeClr val="dk2"/>
                </a:solidFill>
                <a:latin typeface="Montserrat"/>
                <a:ea typeface="Montserrat"/>
                <a:cs typeface="Montserrat"/>
                <a:sym typeface="Montserrat"/>
              </a:rPr>
              <a:t>OMEOWNER/BOARD APP &amp; ASSOCIATION PORTAL </a:t>
            </a:r>
            <a:r>
              <a:rPr lang="en">
                <a:solidFill>
                  <a:schemeClr val="dk2"/>
                </a:solidFill>
                <a:latin typeface="Montserrat"/>
                <a:ea typeface="Montserrat"/>
                <a:cs typeface="Montserrat"/>
                <a:sym typeface="Montserrat"/>
              </a:rPr>
              <a:t>enable homeowners to make online payments, submit requests for work orders, access governing documents, communicate about open items with their HOA manager, view upcoming community events, and more from the palm of their hand or desktop. Info is synced between the app and portal for real-time updates.</a:t>
            </a:r>
            <a:endParaRPr>
              <a:solidFill>
                <a:schemeClr val="dk2"/>
              </a:solidFill>
              <a:latin typeface="Montserrat"/>
              <a:ea typeface="Montserrat"/>
              <a:cs typeface="Montserrat"/>
              <a:sym typeface="Montserrat"/>
            </a:endParaRPr>
          </a:p>
          <a:p>
            <a:pPr indent="0" lvl="0" marL="0" rtl="0" algn="l">
              <a:lnSpc>
                <a:spcPct val="90000"/>
              </a:lnSpc>
              <a:spcBef>
                <a:spcPts val="0"/>
              </a:spcBef>
              <a:spcAft>
                <a:spcPts val="0"/>
              </a:spcAft>
              <a:buClr>
                <a:schemeClr val="dk1"/>
              </a:buClr>
              <a:buSzPts val="1700"/>
              <a:buFont typeface="Calibri"/>
              <a:buNone/>
            </a:pPr>
            <a:r>
              <a:t/>
            </a:r>
            <a:endParaRPr>
              <a:solidFill>
                <a:schemeClr val="dk2"/>
              </a:solidFill>
              <a:latin typeface="Montserrat"/>
              <a:ea typeface="Montserrat"/>
              <a:cs typeface="Montserrat"/>
              <a:sym typeface="Montserrat"/>
            </a:endParaRPr>
          </a:p>
          <a:p>
            <a:pPr indent="0" lvl="0" marL="0" rtl="0" algn="l">
              <a:lnSpc>
                <a:spcPct val="90000"/>
              </a:lnSpc>
              <a:spcBef>
                <a:spcPts val="0"/>
              </a:spcBef>
              <a:spcAft>
                <a:spcPts val="0"/>
              </a:spcAft>
              <a:buClr>
                <a:schemeClr val="dk1"/>
              </a:buClr>
              <a:buSzPts val="1700"/>
              <a:buFont typeface="Calibri"/>
              <a:buNone/>
            </a:pPr>
            <a:r>
              <a:t/>
            </a:r>
            <a:endParaRPr>
              <a:solidFill>
                <a:schemeClr val="dk2"/>
              </a:solidFill>
              <a:latin typeface="Montserrat"/>
              <a:ea typeface="Montserrat"/>
              <a:cs typeface="Montserrat"/>
              <a:sym typeface="Montserrat"/>
            </a:endParaRPr>
          </a:p>
        </p:txBody>
      </p:sp>
      <p:sp>
        <p:nvSpPr>
          <p:cNvPr id="161" name="Google Shape;161;p23"/>
          <p:cNvSpPr/>
          <p:nvPr/>
        </p:nvSpPr>
        <p:spPr>
          <a:xfrm>
            <a:off x="0" y="2370625"/>
            <a:ext cx="8637507"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HOAst</a:t>
            </a:r>
            <a:r>
              <a:rPr lang="en">
                <a:solidFill>
                  <a:schemeClr val="dk2"/>
                </a:solidFill>
                <a:latin typeface="Montserrat"/>
                <a:ea typeface="Montserrat"/>
                <a:cs typeface="Montserrat"/>
                <a:sym typeface="Montserrat"/>
              </a:rPr>
              <a:t> allows homeowners to vote electronically with ease. This fully integrated e-voting solution ensures security and accuracy, all while simplifying the voting process and making it easier to meet quorum requirements.</a:t>
            </a:r>
            <a:endParaRPr>
              <a:solidFill>
                <a:schemeClr val="dk2"/>
              </a:solidFill>
              <a:latin typeface="Montserrat"/>
              <a:ea typeface="Montserrat"/>
              <a:cs typeface="Montserrat"/>
              <a:sym typeface="Montserrat"/>
            </a:endParaRPr>
          </a:p>
        </p:txBody>
      </p:sp>
      <p:sp>
        <p:nvSpPr>
          <p:cNvPr id="162" name="Google Shape;162;p23"/>
          <p:cNvSpPr/>
          <p:nvPr/>
        </p:nvSpPr>
        <p:spPr>
          <a:xfrm>
            <a:off x="6900" y="3071325"/>
            <a:ext cx="836304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RESERVE</a:t>
            </a:r>
            <a:r>
              <a:rPr lang="en">
                <a:solidFill>
                  <a:schemeClr val="dk2"/>
                </a:solidFill>
                <a:latin typeface="Montserrat"/>
                <a:ea typeface="Montserrat"/>
                <a:cs typeface="Montserrat"/>
                <a:sym typeface="Montserrat"/>
              </a:rPr>
              <a:t> gives homeowners the ability to manage reservations within their homeowners association completely online with zero hassle.</a:t>
            </a:r>
            <a:endParaRPr b="1" sz="1600">
              <a:solidFill>
                <a:schemeClr val="dk2"/>
              </a:solidFill>
              <a:latin typeface="Montserrat"/>
              <a:ea typeface="Montserrat"/>
              <a:cs typeface="Montserrat"/>
              <a:sym typeface="Montserrat"/>
            </a:endParaRPr>
          </a:p>
        </p:txBody>
      </p:sp>
      <p:sp>
        <p:nvSpPr>
          <p:cNvPr id="163" name="Google Shape;163;p23"/>
          <p:cNvSpPr/>
          <p:nvPr/>
        </p:nvSpPr>
        <p:spPr>
          <a:xfrm>
            <a:off x="6900" y="3745025"/>
            <a:ext cx="8572927"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MISCELLANEOUS ITEMS</a:t>
            </a:r>
            <a:r>
              <a:rPr b="1" lang="en" sz="1700">
                <a:solidFill>
                  <a:schemeClr val="dk2"/>
                </a:solidFill>
                <a:latin typeface="Calibri"/>
                <a:ea typeface="Calibri"/>
                <a:cs typeface="Calibri"/>
                <a:sym typeface="Calibri"/>
              </a:rPr>
              <a:t> </a:t>
            </a:r>
            <a:r>
              <a:rPr lang="en">
                <a:solidFill>
                  <a:schemeClr val="dk2"/>
                </a:solidFill>
                <a:latin typeface="Montserrat"/>
                <a:ea typeface="Montserrat"/>
                <a:cs typeface="Montserrat"/>
                <a:sym typeface="Montserrat"/>
              </a:rPr>
              <a:t>always come up in association living, such as lost key fobs or parking passes. Homeowners can request and pay for these items directly through the dedicated portal, simplifying and expediting the process. </a:t>
            </a:r>
            <a:endParaRPr b="1" sz="1600">
              <a:solidFill>
                <a:schemeClr val="dk2"/>
              </a:solidFill>
              <a:latin typeface="Montserrat"/>
              <a:ea typeface="Montserrat"/>
              <a:cs typeface="Montserrat"/>
              <a:sym typeface="Montserrat"/>
            </a:endParaRPr>
          </a:p>
        </p:txBody>
      </p:sp>
      <p:pic>
        <p:nvPicPr>
          <p:cNvPr id="164" name="Google Shape;164;p23"/>
          <p:cNvPicPr preferRelativeResize="0"/>
          <p:nvPr/>
        </p:nvPicPr>
        <p:blipFill>
          <a:blip r:embed="rId4">
            <a:alphaModFix/>
          </a:blip>
          <a:stretch>
            <a:fillRect/>
          </a:stretch>
        </p:blipFill>
        <p:spPr>
          <a:xfrm>
            <a:off x="547275" y="1653476"/>
            <a:ext cx="616188" cy="616188"/>
          </a:xfrm>
          <a:prstGeom prst="rect">
            <a:avLst/>
          </a:prstGeom>
          <a:noFill/>
          <a:ln>
            <a:noFill/>
          </a:ln>
        </p:spPr>
      </p:pic>
      <p:pic>
        <p:nvPicPr>
          <p:cNvPr id="165" name="Google Shape;165;p23"/>
          <p:cNvPicPr preferRelativeResize="0"/>
          <p:nvPr/>
        </p:nvPicPr>
        <p:blipFill>
          <a:blip r:embed="rId5">
            <a:alphaModFix/>
          </a:blip>
          <a:stretch>
            <a:fillRect/>
          </a:stretch>
        </p:blipFill>
        <p:spPr>
          <a:xfrm>
            <a:off x="547273" y="2653698"/>
            <a:ext cx="616200" cy="616200"/>
          </a:xfrm>
          <a:prstGeom prst="rect">
            <a:avLst/>
          </a:prstGeom>
          <a:noFill/>
          <a:ln>
            <a:noFill/>
          </a:ln>
        </p:spPr>
      </p:pic>
      <p:pic>
        <p:nvPicPr>
          <p:cNvPr id="166" name="Google Shape;166;p23"/>
          <p:cNvPicPr preferRelativeResize="0"/>
          <p:nvPr/>
        </p:nvPicPr>
        <p:blipFill>
          <a:blip r:embed="rId6">
            <a:alphaModFix/>
          </a:blip>
          <a:stretch>
            <a:fillRect/>
          </a:stretch>
        </p:blipFill>
        <p:spPr>
          <a:xfrm>
            <a:off x="547275" y="3443923"/>
            <a:ext cx="616200" cy="616200"/>
          </a:xfrm>
          <a:prstGeom prst="rect">
            <a:avLst/>
          </a:prstGeom>
          <a:noFill/>
          <a:ln>
            <a:noFill/>
          </a:ln>
        </p:spPr>
      </p:pic>
      <p:sp>
        <p:nvSpPr>
          <p:cNvPr id="167" name="Google Shape;167;p23"/>
          <p:cNvSpPr txBox="1"/>
          <p:nvPr/>
        </p:nvSpPr>
        <p:spPr>
          <a:xfrm>
            <a:off x="6144000" y="4712400"/>
            <a:ext cx="30000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solidFill>
                  <a:schemeClr val="dk2"/>
                </a:solidFill>
                <a:latin typeface="Montserrat Thin"/>
                <a:ea typeface="Montserrat Thin"/>
                <a:cs typeface="Montserrat Thin"/>
                <a:sym typeface="Montserrat Thin"/>
              </a:rPr>
              <a:t>*</a:t>
            </a:r>
            <a:r>
              <a:rPr lang="en" sz="1200">
                <a:solidFill>
                  <a:schemeClr val="dk2"/>
                </a:solidFill>
                <a:highlight>
                  <a:srgbClr val="FFFFFF"/>
                </a:highlight>
                <a:latin typeface="Montserrat Thin"/>
                <a:ea typeface="Montserrat Thin"/>
                <a:cs typeface="Montserrat Thin"/>
                <a:sym typeface="Montserrat Thin"/>
              </a:rPr>
              <a:t>2023 State of the Industry Report</a:t>
            </a:r>
            <a:endParaRPr>
              <a:solidFill>
                <a:schemeClr val="dk2"/>
              </a:solidFill>
              <a:latin typeface="Montserrat Thin"/>
              <a:ea typeface="Montserrat Thin"/>
              <a:cs typeface="Montserrat Thin"/>
              <a:sym typeface="Montserrat Thin"/>
            </a:endParaRPr>
          </a:p>
        </p:txBody>
      </p:sp>
      <p:pic>
        <p:nvPicPr>
          <p:cNvPr descr="Bank check outline" id="168" name="Google Shape;168;p23"/>
          <p:cNvPicPr preferRelativeResize="0"/>
          <p:nvPr/>
        </p:nvPicPr>
        <p:blipFill rotWithShape="1">
          <a:blip r:embed="rId7">
            <a:alphaModFix/>
          </a:blip>
          <a:srcRect b="0" l="0" r="0" t="0"/>
          <a:stretch/>
        </p:blipFill>
        <p:spPr>
          <a:xfrm>
            <a:off x="496938" y="3965999"/>
            <a:ext cx="720333" cy="70327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2" name="Shape 172"/>
        <p:cNvGrpSpPr/>
        <p:nvPr/>
      </p:nvGrpSpPr>
      <p:grpSpPr>
        <a:xfrm>
          <a:off x="0" y="0"/>
          <a:ext cx="0" cy="0"/>
          <a:chOff x="0" y="0"/>
          <a:chExt cx="0" cy="0"/>
        </a:xfrm>
      </p:grpSpPr>
      <p:pic>
        <p:nvPicPr>
          <p:cNvPr id="173" name="Google Shape;173;p24"/>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74" name="Google Shape;174;p24"/>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75" name="Google Shape;175;p24"/>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WHAT TO EXPECT</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chemeClr val="dk2"/>
              </a:solidFill>
              <a:latin typeface="Montserrat Medium"/>
              <a:ea typeface="Montserrat Medium"/>
              <a:cs typeface="Montserrat Medium"/>
              <a:sym typeface="Montserrat Medium"/>
            </a:endParaRPr>
          </a:p>
        </p:txBody>
      </p:sp>
      <p:sp>
        <p:nvSpPr>
          <p:cNvPr id="176" name="Google Shape;176;p24"/>
          <p:cNvSpPr txBox="1"/>
          <p:nvPr/>
        </p:nvSpPr>
        <p:spPr>
          <a:xfrm>
            <a:off x="526175" y="1349250"/>
            <a:ext cx="7131300" cy="190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a:ea typeface="Montserrat"/>
                <a:cs typeface="Montserrat"/>
                <a:sym typeface="Montserrat"/>
              </a:rPr>
              <a:t>We realize that adapting to new software can seem like a daunting experience, but it doesn’t have to be a hassle. </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rPr lang="en" sz="1600">
                <a:solidFill>
                  <a:schemeClr val="dk2"/>
                </a:solidFill>
                <a:latin typeface="Montserrat"/>
                <a:ea typeface="Montserrat"/>
                <a:cs typeface="Montserrat"/>
                <a:sym typeface="Montserrat"/>
              </a:rPr>
              <a:t>Our goal is a </a:t>
            </a:r>
            <a:r>
              <a:rPr lang="en" sz="1600">
                <a:solidFill>
                  <a:schemeClr val="dk2"/>
                </a:solidFill>
                <a:latin typeface="Montserrat ExtraBold"/>
                <a:ea typeface="Montserrat ExtraBold"/>
                <a:cs typeface="Montserrat ExtraBold"/>
                <a:sym typeface="Montserrat ExtraBold"/>
              </a:rPr>
              <a:t>seamless transition</a:t>
            </a:r>
            <a:r>
              <a:rPr lang="en" sz="1600">
                <a:solidFill>
                  <a:schemeClr val="dk2"/>
                </a:solidFill>
                <a:latin typeface="Montserrat"/>
                <a:ea typeface="Montserrat"/>
                <a:cs typeface="Montserrat"/>
                <a:sym typeface="Montserrat"/>
              </a:rPr>
              <a:t> </a:t>
            </a:r>
            <a:r>
              <a:rPr lang="en" sz="1600">
                <a:solidFill>
                  <a:schemeClr val="dk2"/>
                </a:solidFill>
                <a:latin typeface="Montserrat"/>
                <a:ea typeface="Montserrat"/>
                <a:cs typeface="Montserrat"/>
                <a:sym typeface="Montserrat"/>
              </a:rPr>
              <a:t>with</a:t>
            </a:r>
            <a:r>
              <a:rPr lang="en" sz="1600">
                <a:solidFill>
                  <a:schemeClr val="dk2"/>
                </a:solidFill>
                <a:latin typeface="Montserrat"/>
                <a:ea typeface="Montserrat"/>
                <a:cs typeface="Montserrat"/>
                <a:sym typeface="Montserrat"/>
              </a:rPr>
              <a:t> </a:t>
            </a:r>
            <a:r>
              <a:rPr lang="en" sz="1600">
                <a:solidFill>
                  <a:schemeClr val="dk2"/>
                </a:solidFill>
                <a:latin typeface="Montserrat ExtraBold"/>
                <a:ea typeface="Montserrat ExtraBold"/>
                <a:cs typeface="Montserrat ExtraBold"/>
                <a:sym typeface="Montserrat ExtraBold"/>
              </a:rPr>
              <a:t>minimal disruption</a:t>
            </a:r>
            <a:r>
              <a:rPr lang="en" sz="1600">
                <a:solidFill>
                  <a:schemeClr val="dk2"/>
                </a:solidFill>
                <a:latin typeface="Montserrat"/>
                <a:ea typeface="Montserrat"/>
                <a:cs typeface="Montserrat"/>
                <a:sym typeface="Montserrat"/>
              </a:rPr>
              <a:t>. Our team will be supported throughout the change process </a:t>
            </a:r>
            <a:r>
              <a:rPr lang="en" sz="1500">
                <a:solidFill>
                  <a:srgbClr val="2E3641"/>
                </a:solidFill>
                <a:highlight>
                  <a:srgbClr val="FFFFFF"/>
                </a:highlight>
                <a:latin typeface="Montserrat"/>
                <a:ea typeface="Montserrat"/>
                <a:cs typeface="Montserrat"/>
                <a:sym typeface="Montserrat"/>
              </a:rPr>
              <a:t>by experienced project managers who will help with data migration, accounting, system configuration, staff training, and more, so we can be up and running in no time.</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p:txBody>
      </p:sp>
      <p:sp>
        <p:nvSpPr>
          <p:cNvPr id="177" name="Google Shape;177;p24"/>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